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9" r:id="rId2"/>
    <p:sldId id="286" r:id="rId3"/>
    <p:sldId id="287" r:id="rId4"/>
    <p:sldId id="277" r:id="rId5"/>
    <p:sldId id="288" r:id="rId6"/>
    <p:sldId id="289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79CC93D-E52E-4D84-901B-11D7331DD495}">
          <p14:sldIdLst>
            <p14:sldId id="259"/>
          </p14:sldIdLst>
        </p14:section>
        <p14:section name="Overview and Objectives" id="{ABA716BF-3A5C-4ADB-94C9-CFEF84EBA240}">
          <p14:sldIdLst/>
        </p14:section>
        <p14:section name="Topic 1" id="{6D9936A3-3945-4757-BC8B-B5C252D8E036}">
          <p14:sldIdLst>
            <p14:sldId id="286"/>
            <p14:sldId id="287"/>
            <p14:sldId id="277"/>
            <p14:sldId id="288"/>
            <p14:sldId id="289"/>
          </p14:sldIdLst>
        </p14:section>
        <p14:section name="Sample Slides for Visuals" id="{BAB3A466-96C9-4230-9978-795378D75699}">
          <p14:sldIdLst/>
        </p14:section>
        <p14:section name="Case Study" id="{8C0305C9-B152-4FBA-A789-FE1976D53990}">
          <p14:sldIdLst/>
        </p14:section>
        <p14:section name="Conclusion and Summary" id="{790CEF5B-569A-4C2F-BED5-750B08C0E5AD}">
          <p14:sldIdLst/>
        </p14:section>
        <p14:section name="Appendix" id="{3F78B471-41DA-46F2-A8E4-97E471896AB3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9ED6"/>
    <a:srgbClr val="0033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74" autoAdjust="0"/>
    <p:restoredTop sz="83977" autoAdjust="0"/>
  </p:normalViewPr>
  <p:slideViewPr>
    <p:cSldViewPr>
      <p:cViewPr>
        <p:scale>
          <a:sx n="97" d="100"/>
          <a:sy n="97" d="100"/>
        </p:scale>
        <p:origin x="-468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4" d="100"/>
        <a:sy n="154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314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3FDC75-7F73-4A4A-A77C-09AADF00E0EA}" type="datetimeFigureOut">
              <a:rPr lang="en-US" smtClean="0"/>
              <a:pPr/>
              <a:t>11/21/2017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226BF-1F13-42D3-80DC-373E7ADD1E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3695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AEF76B-3757-4A0B-AF93-28494465C1DD}" type="datetimeFigureOut">
              <a:rPr lang="en-US" smtClean="0"/>
              <a:pPr/>
              <a:t>11/21/2017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693FD4-8F83-4EF7-AC3F-0DC0388986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155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template can be used as a starter file for presenting training materials in a group setting.</a:t>
            </a:r>
          </a:p>
          <a:p>
            <a:endParaRPr lang="en-US" dirty="0" smtClean="0"/>
          </a:p>
          <a:p>
            <a:pPr lvl="0"/>
            <a:r>
              <a:rPr lang="en-US" sz="1200" b="1" dirty="0" smtClean="0"/>
              <a:t>Sections</a:t>
            </a:r>
            <a:endParaRPr lang="en-US" sz="1200" b="0" dirty="0" smtClean="0"/>
          </a:p>
          <a:p>
            <a:pPr lvl="0"/>
            <a:r>
              <a:rPr lang="en-US" sz="1200" b="0" dirty="0" smtClean="0"/>
              <a:t>Right-click on a slide to add sections.</a:t>
            </a:r>
            <a:r>
              <a:rPr lang="en-US" sz="1200" b="0" baseline="0" dirty="0" smtClean="0"/>
              <a:t> Sections can help to organize your slides or facilitate collaboration between multiple authors.</a:t>
            </a:r>
            <a:endParaRPr lang="en-US" sz="1200" b="0" dirty="0" smtClean="0"/>
          </a:p>
          <a:p>
            <a:pPr lvl="0"/>
            <a:endParaRPr lang="en-US" sz="1200" b="1" dirty="0" smtClean="0"/>
          </a:p>
          <a:p>
            <a:pPr lvl="0"/>
            <a:r>
              <a:rPr lang="en-US" sz="1200" b="1" dirty="0" smtClean="0"/>
              <a:t>Notes</a:t>
            </a:r>
          </a:p>
          <a:p>
            <a:pPr lvl="0"/>
            <a:r>
              <a:rPr lang="en-US" sz="1200" dirty="0" smtClean="0"/>
              <a:t>Use the Notes section for delivery notes or to provide additional details for the audience.</a:t>
            </a:r>
            <a:r>
              <a:rPr lang="en-US" sz="1200" baseline="0" dirty="0" smtClean="0"/>
              <a:t> View these notes in Presentation View during your presentation. </a:t>
            </a:r>
          </a:p>
          <a:p>
            <a:pPr lvl="0">
              <a:buFontTx/>
              <a:buNone/>
            </a:pPr>
            <a:r>
              <a:rPr lang="en-US" sz="1200" dirty="0" smtClean="0"/>
              <a:t>Keep in mind the font size (important for accessibility, visibility, videotaping, and online production)</a:t>
            </a:r>
          </a:p>
          <a:p>
            <a:pPr lvl="0"/>
            <a:endParaRPr lang="en-US" sz="1200" dirty="0" smtClean="0"/>
          </a:p>
          <a:p>
            <a:pPr lvl="0">
              <a:buFontTx/>
              <a:buNone/>
            </a:pPr>
            <a:r>
              <a:rPr lang="en-US" sz="1200" b="1" dirty="0" smtClean="0"/>
              <a:t>Coordinated colors </a:t>
            </a:r>
          </a:p>
          <a:p>
            <a:pPr lvl="0">
              <a:buFontTx/>
              <a:buNone/>
            </a:pPr>
            <a:r>
              <a:rPr lang="en-US" sz="1200" dirty="0" smtClean="0"/>
              <a:t>Pay particular attention to the graphs, charts, and text boxes.</a:t>
            </a:r>
            <a:r>
              <a:rPr lang="en-US" sz="1200" baseline="0" dirty="0" smtClean="0"/>
              <a:t> </a:t>
            </a:r>
            <a:endParaRPr lang="en-US" sz="1200" dirty="0" smtClean="0"/>
          </a:p>
          <a:p>
            <a:pPr lvl="0"/>
            <a:r>
              <a:rPr lang="en-US" sz="1200" dirty="0" smtClean="0"/>
              <a:t>Consider that attendees will print in black and white or </a:t>
            </a:r>
            <a:r>
              <a:rPr lang="en-US" sz="1200" dirty="0" err="1" smtClean="0"/>
              <a:t>grayscale</a:t>
            </a:r>
            <a:r>
              <a:rPr lang="en-US" sz="1200" dirty="0" smtClean="0"/>
              <a:t>. Run a test print to make sure your colors work when printed in pure black and white and </a:t>
            </a:r>
            <a:r>
              <a:rPr lang="en-US" sz="1200" dirty="0" err="1" smtClean="0"/>
              <a:t>grayscale</a:t>
            </a:r>
            <a:r>
              <a:rPr lang="en-US" sz="1200" dirty="0" smtClean="0"/>
              <a:t>.</a:t>
            </a:r>
          </a:p>
          <a:p>
            <a:pPr lvl="0">
              <a:buFontTx/>
              <a:buNone/>
            </a:pPr>
            <a:endParaRPr lang="en-US" sz="1200" dirty="0" smtClean="0"/>
          </a:p>
          <a:p>
            <a:pPr lvl="0">
              <a:buFontTx/>
              <a:buNone/>
            </a:pPr>
            <a:r>
              <a:rPr lang="en-US" sz="1200" b="1" dirty="0" smtClean="0"/>
              <a:t>Graphics, tables, and graphs</a:t>
            </a:r>
          </a:p>
          <a:p>
            <a:pPr lvl="0"/>
            <a:r>
              <a:rPr lang="en-US" sz="1200" dirty="0" smtClean="0"/>
              <a:t>Keep it simple: If possible, use consistent, non-distracting styles and colors.</a:t>
            </a:r>
          </a:p>
          <a:p>
            <a:pPr lvl="0"/>
            <a:r>
              <a:rPr lang="en-US" sz="1200" dirty="0" smtClean="0"/>
              <a:t>Label all graphs and tables.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 a section header for each of the topics, so there is a clear transition to the audience.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3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Microsoft </a:t>
            </a:r>
            <a:r>
              <a:rPr lang="en-US" b="1" dirty="0" smtClean="0"/>
              <a:t>Engineering Excellence</a:t>
            </a:r>
            <a:endParaRPr lang="en-US" dirty="0" smtClean="0"/>
          </a:p>
        </p:txBody>
      </p:sp>
      <p:sp>
        <p:nvSpPr>
          <p:cNvPr id="41987" name="Rectangle 25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Microsoft Confidential</a:t>
            </a:r>
          </a:p>
        </p:txBody>
      </p:sp>
      <p:sp>
        <p:nvSpPr>
          <p:cNvPr id="41988" name="Rectangle 26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B44A5F-6CE4-493C-A0D7-6834FF76660C}" type="slidenum">
              <a:rPr lang="en-US" smtClean="0"/>
              <a:pPr/>
              <a:t>4</a:t>
            </a:fld>
            <a:endParaRPr lang="en-US" dirty="0" smtClean="0"/>
          </a:p>
        </p:txBody>
      </p:sp>
      <p:sp>
        <p:nvSpPr>
          <p:cNvPr id="419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450850"/>
            <a:ext cx="4572000" cy="3429000"/>
          </a:xfrm>
          <a:ln/>
        </p:spPr>
      </p:sp>
      <p:sp>
        <p:nvSpPr>
          <p:cNvPr id="419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7492" y="4130104"/>
            <a:ext cx="6261652" cy="4554823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90800" y="2286000"/>
            <a:ext cx="6180224" cy="1470025"/>
          </a:xfrm>
        </p:spPr>
        <p:txBody>
          <a:bodyPr anchor="t"/>
          <a:lstStyle>
            <a:lvl1pPr algn="r">
              <a:defRPr b="1" cap="small" baseline="0">
                <a:solidFill>
                  <a:srgbClr val="0033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038600"/>
            <a:ext cx="4772528" cy="990600"/>
          </a:xfrm>
        </p:spPr>
        <p:txBody>
          <a:bodyPr>
            <a:normAutofit/>
          </a:bodyPr>
          <a:lstStyle>
            <a:lvl1pPr marL="0" indent="0" algn="r">
              <a:buNone/>
              <a:defRPr sz="2000" b="0">
                <a:solidFill>
                  <a:schemeClr val="tx1"/>
                </a:solidFill>
                <a:latin typeface="Georgia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51"/>
            <a:ext cx="3721618" cy="685800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5105400"/>
            <a:ext cx="1828800" cy="990600"/>
          </a:xfrm>
        </p:spPr>
        <p:txBody>
          <a:bodyPr>
            <a:normAutofit/>
          </a:bodyPr>
          <a:lstStyle>
            <a:lvl1pPr marL="0" indent="0" algn="ctr">
              <a:buNone/>
              <a:defRPr sz="2000" baseline="0"/>
            </a:lvl1pPr>
          </a:lstStyle>
          <a:p>
            <a:r>
              <a:rPr lang="en-US" dirty="0" smtClean="0"/>
              <a:t>Company Logo</a:t>
            </a:r>
            <a:endParaRPr lang="en-US" dirty="0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11/21/2017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11/21/2017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762000" y="6356350"/>
            <a:ext cx="2133600" cy="365125"/>
          </a:xfrm>
        </p:spPr>
        <p:txBody>
          <a:bodyPr/>
          <a:lstStyle/>
          <a:p>
            <a:fld id="{757B281C-5159-4971-8228-52B9A72E9ED2}" type="datetimeFigureOut">
              <a:rPr lang="en-US" smtClean="0"/>
              <a:pPr/>
              <a:t>11/21/2017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52800" y="6356350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6356350"/>
            <a:ext cx="21336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161049" y="-3176815"/>
            <a:ext cx="2819400" cy="9173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3048000"/>
            <a:ext cx="4343400" cy="1362075"/>
          </a:xfrm>
        </p:spPr>
        <p:txBody>
          <a:bodyPr anchor="b" anchorCtr="0"/>
          <a:lstStyle>
            <a:lvl1pPr algn="l">
              <a:defRPr sz="4000" b="1" cap="small" baseline="0">
                <a:solidFill>
                  <a:srgbClr val="0033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11/21/2017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781800" y="5334000"/>
            <a:ext cx="2133600" cy="9906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 smtClean="0"/>
              <a:t>Company Logo</a:t>
            </a:r>
            <a:endParaRPr lang="en-US" dirty="0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69632"/>
            <a:ext cx="8077200" cy="1143000"/>
          </a:xfrm>
        </p:spPr>
        <p:txBody>
          <a:bodyPr anchor="ctr" anchorCtr="0"/>
          <a:lstStyle>
            <a:lvl1pPr algn="l">
              <a:defRPr lang="en-US" dirty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596413"/>
            <a:ext cx="8077200" cy="4297363"/>
          </a:xfrm>
        </p:spPr>
        <p:txBody>
          <a:bodyPr>
            <a:normAutofit/>
          </a:bodyPr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400">
                <a:latin typeface="+mn-lt"/>
              </a:defRPr>
            </a:lvl4pPr>
            <a:lvl5pPr>
              <a:defRPr sz="24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11/21/2017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6356350"/>
            <a:ext cx="21336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11/21/2017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36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36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11/21/2017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36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11/21/2017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11/21/2017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11/21/2017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274638"/>
            <a:ext cx="5867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11/21/2017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274638"/>
            <a:ext cx="8077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1600200"/>
            <a:ext cx="8077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B281C-5159-4971-8228-52B9A72E9ED2}" type="datetimeFigureOut">
              <a:rPr lang="en-US" smtClean="0"/>
              <a:pPr/>
              <a:t>11/21/2017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528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056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2400" y="-109183"/>
            <a:ext cx="818707" cy="70831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6" r:id="rId6"/>
    <p:sldLayoutId id="2147483657" r:id="rId7"/>
    <p:sldLayoutId id="2147483658" r:id="rId8"/>
    <p:sldLayoutId id="2147483659" r:id="rId9"/>
    <p:sldLayoutId id="2147483654" r:id="rId10"/>
    <p:sldLayoutId id="2147483655" r:id="rId11"/>
    <p:sldLayoutId id="2147483663" r:id="rId12"/>
  </p:sldLayoutIdLst>
  <p:transition spd="slow">
    <p:wipe dir="d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lang="en-US" sz="4400" kern="120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828800" y="609600"/>
            <a:ext cx="7315200" cy="1393825"/>
          </a:xfrm>
        </p:spPr>
        <p:txBody>
          <a:bodyPr>
            <a:prstTxWarp prst="textWave4">
              <a:avLst>
                <a:gd name="adj1" fmla="val 6250"/>
                <a:gd name="adj2" fmla="val 1298"/>
              </a:avLst>
            </a:prstTxWarp>
          </a:bodyPr>
          <a:lstStyle/>
          <a:p>
            <a:r>
              <a:rPr lang="en-US" dirty="0" err="1" smtClean="0">
                <a:solidFill>
                  <a:schemeClr val="accent4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Không</a:t>
            </a:r>
            <a:r>
              <a:rPr lang="en-US" dirty="0" smtClean="0">
                <a:solidFill>
                  <a:schemeClr val="accent4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accent4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gian</a:t>
            </a:r>
            <a:r>
              <a:rPr lang="en-US" dirty="0" smtClean="0">
                <a:solidFill>
                  <a:schemeClr val="accent4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accent4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sống</a:t>
            </a:r>
            <a:endParaRPr lang="en-US" dirty="0">
              <a:solidFill>
                <a:schemeClr val="accent4"/>
              </a:solidFill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3810000" y="5638800"/>
            <a:ext cx="4772528" cy="990600"/>
          </a:xfrm>
        </p:spPr>
        <p:txBody>
          <a:bodyPr>
            <a:normAutofit fontScale="85000" lnSpcReduction="20000"/>
          </a:bodyPr>
          <a:lstStyle/>
          <a:p>
            <a:pPr marL="342900" indent="-342900" algn="l">
              <a:buFont typeface="Wingdings" pitchFamily="2" charset="2"/>
              <a:buChar char="Ø"/>
            </a:pPr>
            <a:r>
              <a:rPr lang="en-US" sz="2400" dirty="0" err="1" smtClean="0">
                <a:latin typeface="+mn-lt"/>
              </a:rPr>
              <a:t>Họ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tên</a:t>
            </a:r>
            <a:r>
              <a:rPr lang="en-US" sz="2400" dirty="0" smtClean="0">
                <a:latin typeface="+mn-lt"/>
              </a:rPr>
              <a:t>: </a:t>
            </a:r>
            <a:r>
              <a:rPr lang="en-US" sz="2400" dirty="0" err="1" smtClean="0">
                <a:latin typeface="+mn-lt"/>
              </a:rPr>
              <a:t>Nguyễn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Hữu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Thăng</a:t>
            </a:r>
            <a:endParaRPr lang="en-US" sz="2400" dirty="0" smtClean="0">
              <a:latin typeface="+mn-lt"/>
            </a:endParaRPr>
          </a:p>
          <a:p>
            <a:pPr marL="342900" indent="-342900" algn="l">
              <a:buFont typeface="Wingdings" pitchFamily="2" charset="2"/>
              <a:buChar char="Ø"/>
            </a:pPr>
            <a:r>
              <a:rPr lang="en-US" sz="2400" dirty="0" err="1" smtClean="0">
                <a:latin typeface="+mn-lt"/>
              </a:rPr>
              <a:t>Lớp</a:t>
            </a:r>
            <a:r>
              <a:rPr lang="en-US" sz="2400" dirty="0" smtClean="0">
                <a:latin typeface="+mn-lt"/>
              </a:rPr>
              <a:t>: CD17TT3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en-US" sz="2400" dirty="0" err="1" smtClean="0">
                <a:latin typeface="+mn-lt"/>
              </a:rPr>
              <a:t>Khoa</a:t>
            </a:r>
            <a:r>
              <a:rPr lang="en-US" sz="2400" dirty="0" smtClean="0">
                <a:latin typeface="+mn-lt"/>
              </a:rPr>
              <a:t> : CNTT</a:t>
            </a:r>
            <a:endParaRPr lang="en-US" sz="2400" dirty="0">
              <a:latin typeface="+mn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285999"/>
            <a:ext cx="4314825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410200"/>
            <a:ext cx="8382000" cy="649705"/>
          </a:xfrm>
        </p:spPr>
        <p:txBody>
          <a:bodyPr>
            <a:noAutofit/>
          </a:bodyPr>
          <a:lstStyle/>
          <a:p>
            <a:r>
              <a:rPr lang="en-US" sz="2800" dirty="0" err="1" smtClean="0"/>
              <a:t>Nhà</a:t>
            </a:r>
            <a:r>
              <a:rPr lang="en-US" sz="2800" dirty="0" smtClean="0"/>
              <a:t> </a:t>
            </a:r>
            <a:r>
              <a:rPr lang="en-US" sz="2800" dirty="0" err="1" smtClean="0"/>
              <a:t>ông</a:t>
            </a:r>
            <a:r>
              <a:rPr lang="en-US" sz="2800" dirty="0" smtClean="0"/>
              <a:t> ở </a:t>
            </a:r>
            <a:r>
              <a:rPr lang="en-US" sz="2800" dirty="0" err="1" smtClean="0"/>
              <a:t>bắc</a:t>
            </a:r>
            <a:r>
              <a:rPr lang="en-US" sz="2800" dirty="0" smtClean="0"/>
              <a:t> </a:t>
            </a:r>
            <a:r>
              <a:rPr lang="en-US" sz="2800" dirty="0" err="1" smtClean="0"/>
              <a:t>ninh</a:t>
            </a:r>
            <a:r>
              <a:rPr lang="en-US" sz="2800" dirty="0" smtClean="0"/>
              <a:t> </a:t>
            </a:r>
            <a:r>
              <a:rPr lang="en-US" sz="2800" dirty="0" err="1" smtClean="0"/>
              <a:t>hứng</a:t>
            </a:r>
            <a:r>
              <a:rPr lang="en-US" sz="2800" dirty="0" smtClean="0"/>
              <a:t> </a:t>
            </a:r>
            <a:r>
              <a:rPr lang="en-US" sz="2800" dirty="0" err="1" smtClean="0"/>
              <a:t>mưa</a:t>
            </a:r>
            <a:r>
              <a:rPr lang="en-US" sz="2800" dirty="0" smtClean="0"/>
              <a:t> </a:t>
            </a:r>
            <a:r>
              <a:rPr lang="en-US" sz="2800" dirty="0" err="1" smtClean="0"/>
              <a:t>nắng</a:t>
            </a:r>
            <a:r>
              <a:rPr lang="en-US" sz="2800" dirty="0" smtClean="0"/>
              <a:t> </a:t>
            </a:r>
            <a:r>
              <a:rPr lang="en-US" sz="2800" dirty="0" err="1" smtClean="0"/>
              <a:t>như</a:t>
            </a:r>
            <a:r>
              <a:rPr lang="en-US" sz="2800" dirty="0" smtClean="0"/>
              <a:t> </a:t>
            </a:r>
            <a:r>
              <a:rPr lang="en-US" sz="2800" dirty="0" err="1" smtClean="0"/>
              <a:t>ngoài</a:t>
            </a:r>
            <a:r>
              <a:rPr lang="en-US" sz="2800" dirty="0" smtClean="0"/>
              <a:t> </a:t>
            </a:r>
            <a:r>
              <a:rPr lang="en-US" sz="2800" dirty="0" err="1" smtClean="0"/>
              <a:t>trời</a:t>
            </a:r>
            <a:endParaRPr lang="en-US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371600"/>
            <a:ext cx="6772275" cy="3913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607869" y="6248400"/>
            <a:ext cx="497302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4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&lt;</a:t>
            </a:r>
            <a:r>
              <a:rPr lang="en-US" sz="2000" b="1" cap="none" spc="0" dirty="0" err="1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4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Nguyễn</a:t>
            </a:r>
            <a:r>
              <a:rPr lang="en-US" sz="2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4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sz="2000" b="1" cap="none" spc="0" dirty="0" err="1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4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Hữu</a:t>
            </a:r>
            <a:r>
              <a:rPr lang="en-US" sz="2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4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sz="2000" b="1" cap="none" spc="0" dirty="0" err="1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4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Thăng</a:t>
            </a:r>
            <a:r>
              <a:rPr lang="en-US" sz="2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4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CD17TT3 17211TT1281&gt;</a:t>
            </a:r>
            <a:endParaRPr lang="en-US" sz="2000" b="1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4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Smiley Face 3"/>
          <p:cNvSpPr/>
          <p:nvPr/>
        </p:nvSpPr>
        <p:spPr>
          <a:xfrm>
            <a:off x="2133600" y="934065"/>
            <a:ext cx="1447800" cy="17526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miley Face 4"/>
          <p:cNvSpPr/>
          <p:nvPr/>
        </p:nvSpPr>
        <p:spPr>
          <a:xfrm>
            <a:off x="415413" y="2971800"/>
            <a:ext cx="1447800" cy="17526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miley Face 5"/>
          <p:cNvSpPr/>
          <p:nvPr/>
        </p:nvSpPr>
        <p:spPr>
          <a:xfrm>
            <a:off x="5105400" y="4419600"/>
            <a:ext cx="1447800" cy="17526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iley Face 6"/>
          <p:cNvSpPr/>
          <p:nvPr/>
        </p:nvSpPr>
        <p:spPr>
          <a:xfrm>
            <a:off x="5048865" y="914400"/>
            <a:ext cx="1447800" cy="17526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miley Face 7"/>
          <p:cNvSpPr/>
          <p:nvPr/>
        </p:nvSpPr>
        <p:spPr>
          <a:xfrm>
            <a:off x="1874274" y="4495800"/>
            <a:ext cx="1447800" cy="17526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9006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257800"/>
            <a:ext cx="7696200" cy="904875"/>
          </a:xfrm>
        </p:spPr>
        <p:txBody>
          <a:bodyPr>
            <a:noAutofit/>
          </a:bodyPr>
          <a:lstStyle/>
          <a:p>
            <a:pPr marL="342900" indent="-342900">
              <a:buBlip>
                <a:blip r:embed="rId4"/>
              </a:buBlip>
            </a:pPr>
            <a:r>
              <a:rPr lang="en-US" sz="2000" dirty="0" err="1" smtClean="0"/>
              <a:t>Cây</a:t>
            </a:r>
            <a:r>
              <a:rPr lang="en-US" sz="2000" dirty="0" smtClean="0"/>
              <a:t> </a:t>
            </a:r>
            <a:r>
              <a:rPr lang="en-US" sz="2000" dirty="0" err="1" smtClean="0"/>
              <a:t>xanh</a:t>
            </a:r>
            <a:r>
              <a:rPr lang="en-US" sz="2000" dirty="0" smtClean="0"/>
              <a:t> </a:t>
            </a:r>
            <a:r>
              <a:rPr lang="en-US" sz="2000" dirty="0" err="1" smtClean="0"/>
              <a:t>tạo</a:t>
            </a:r>
            <a:r>
              <a:rPr lang="en-US" sz="2000" dirty="0" smtClean="0"/>
              <a:t> </a:t>
            </a:r>
            <a:r>
              <a:rPr lang="en-US" sz="2000" dirty="0" err="1" smtClean="0"/>
              <a:t>khoảng</a:t>
            </a:r>
            <a:r>
              <a:rPr lang="en-US" sz="2000" dirty="0" smtClean="0"/>
              <a:t> </a:t>
            </a:r>
            <a:r>
              <a:rPr lang="en-US" sz="2000" dirty="0" err="1" smtClean="0"/>
              <a:t>đệm</a:t>
            </a:r>
            <a:r>
              <a:rPr lang="en-US" sz="2000" dirty="0" smtClean="0"/>
              <a:t> </a:t>
            </a:r>
            <a:r>
              <a:rPr lang="en-US" sz="2000" dirty="0" err="1" smtClean="0"/>
              <a:t>làm</a:t>
            </a:r>
            <a:r>
              <a:rPr lang="en-US" sz="2000" dirty="0" smtClean="0"/>
              <a:t> </a:t>
            </a:r>
            <a:r>
              <a:rPr lang="en-US" sz="2000" dirty="0" err="1" smtClean="0"/>
              <a:t>giảm</a:t>
            </a:r>
            <a:r>
              <a:rPr lang="en-US" sz="2000" dirty="0" smtClean="0"/>
              <a:t> </a:t>
            </a:r>
            <a:r>
              <a:rPr lang="en-US" sz="2000" dirty="0" err="1" smtClean="0"/>
              <a:t>tiếng</a:t>
            </a:r>
            <a:r>
              <a:rPr lang="en-US" sz="2000" dirty="0" smtClean="0"/>
              <a:t> </a:t>
            </a:r>
            <a:r>
              <a:rPr lang="en-US" sz="2000" dirty="0" err="1" smtClean="0"/>
              <a:t>ồn,khói</a:t>
            </a:r>
            <a:r>
              <a:rPr lang="en-US" sz="2000" dirty="0" smtClean="0"/>
              <a:t> </a:t>
            </a:r>
            <a:r>
              <a:rPr lang="en-US" sz="2000" dirty="0" err="1" smtClean="0"/>
              <a:t>bụi</a:t>
            </a:r>
            <a:r>
              <a:rPr lang="en-US" sz="2000" dirty="0" smtClean="0"/>
              <a:t>, </a:t>
            </a:r>
            <a:r>
              <a:rPr lang="en-US" sz="2000" dirty="0" err="1" smtClean="0"/>
              <a:t>nắng</a:t>
            </a:r>
            <a:r>
              <a:rPr lang="en-US" sz="2000" dirty="0" smtClean="0"/>
              <a:t> </a:t>
            </a:r>
            <a:r>
              <a:rPr lang="en-US" sz="2000" dirty="0" err="1" smtClean="0"/>
              <a:t>hướng</a:t>
            </a:r>
            <a:r>
              <a:rPr lang="en-US" sz="2000" dirty="0" smtClean="0"/>
              <a:t> </a:t>
            </a:r>
            <a:r>
              <a:rPr lang="en-US" sz="2000" dirty="0" err="1" smtClean="0"/>
              <a:t>tây</a:t>
            </a:r>
            <a:r>
              <a:rPr lang="en-US" sz="2000" dirty="0" smtClean="0"/>
              <a:t> </a:t>
            </a:r>
            <a:r>
              <a:rPr lang="en-US" sz="2000" dirty="0" err="1" smtClean="0"/>
              <a:t>chiếu</a:t>
            </a:r>
            <a:r>
              <a:rPr lang="en-US" sz="2000" dirty="0" smtClean="0"/>
              <a:t> </a:t>
            </a:r>
            <a:r>
              <a:rPr lang="en-US" sz="2000" dirty="0" err="1" smtClean="0"/>
              <a:t>trực</a:t>
            </a:r>
            <a:r>
              <a:rPr lang="en-US" sz="2000" dirty="0" smtClean="0"/>
              <a:t> </a:t>
            </a:r>
            <a:r>
              <a:rPr lang="en-US" sz="2000" dirty="0" err="1" smtClean="0"/>
              <a:t>tiếp</a:t>
            </a:r>
            <a:r>
              <a:rPr lang="en-US" sz="2000" dirty="0" smtClean="0"/>
              <a:t> </a:t>
            </a:r>
            <a:r>
              <a:rPr lang="en-US" sz="2000" dirty="0" err="1" smtClean="0"/>
              <a:t>vào</a:t>
            </a:r>
            <a:r>
              <a:rPr lang="en-US" sz="2000" dirty="0" smtClean="0"/>
              <a:t> </a:t>
            </a:r>
            <a:r>
              <a:rPr lang="en-US" sz="2000" dirty="0" err="1" smtClean="0"/>
              <a:t>nhà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1607869" y="6248400"/>
            <a:ext cx="497302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4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&lt;</a:t>
            </a:r>
            <a:r>
              <a:rPr lang="en-US" sz="2000" b="1" cap="none" spc="0" dirty="0" err="1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4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Nguyễn</a:t>
            </a:r>
            <a:r>
              <a:rPr lang="en-US" sz="2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4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sz="2000" b="1" cap="none" spc="0" dirty="0" err="1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4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Hữu</a:t>
            </a:r>
            <a:r>
              <a:rPr lang="en-US" sz="2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4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sz="2000" b="1" cap="none" spc="0" dirty="0" err="1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4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Thăng</a:t>
            </a:r>
            <a:r>
              <a:rPr lang="en-US" sz="2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4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CD17TT3 17211TT1281&gt;</a:t>
            </a:r>
            <a:endParaRPr lang="en-US" sz="2000" b="1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4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129" y="1474335"/>
            <a:ext cx="5791200" cy="380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Smiley Face 3"/>
          <p:cNvSpPr/>
          <p:nvPr/>
        </p:nvSpPr>
        <p:spPr>
          <a:xfrm>
            <a:off x="2133600" y="934065"/>
            <a:ext cx="1447800" cy="17526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miley Face 4"/>
          <p:cNvSpPr/>
          <p:nvPr/>
        </p:nvSpPr>
        <p:spPr>
          <a:xfrm>
            <a:off x="415413" y="2971800"/>
            <a:ext cx="1447800" cy="17526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miley Face 5"/>
          <p:cNvSpPr/>
          <p:nvPr/>
        </p:nvSpPr>
        <p:spPr>
          <a:xfrm>
            <a:off x="6858000" y="2789903"/>
            <a:ext cx="1447800" cy="17526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iley Face 6"/>
          <p:cNvSpPr/>
          <p:nvPr/>
        </p:nvSpPr>
        <p:spPr>
          <a:xfrm>
            <a:off x="5048865" y="914400"/>
            <a:ext cx="1447800" cy="17526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miley Face 7"/>
          <p:cNvSpPr/>
          <p:nvPr/>
        </p:nvSpPr>
        <p:spPr>
          <a:xfrm>
            <a:off x="3810000" y="4572000"/>
            <a:ext cx="1447800" cy="17526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Maid with the Flaxen Hair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81399" y="2438399"/>
            <a:ext cx="1467465" cy="146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3819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41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Smiley Face 3"/>
          <p:cNvSpPr/>
          <p:nvPr/>
        </p:nvSpPr>
        <p:spPr>
          <a:xfrm>
            <a:off x="4495800" y="911942"/>
            <a:ext cx="1447800" cy="17526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miley Face 4"/>
          <p:cNvSpPr/>
          <p:nvPr/>
        </p:nvSpPr>
        <p:spPr>
          <a:xfrm>
            <a:off x="609600" y="2895600"/>
            <a:ext cx="1447800" cy="17526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miley Face 5"/>
          <p:cNvSpPr/>
          <p:nvPr/>
        </p:nvSpPr>
        <p:spPr>
          <a:xfrm>
            <a:off x="6248400" y="4419600"/>
            <a:ext cx="1447800" cy="1752600"/>
          </a:xfrm>
          <a:prstGeom prst="smileyFac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iley Face 6"/>
          <p:cNvSpPr/>
          <p:nvPr/>
        </p:nvSpPr>
        <p:spPr>
          <a:xfrm>
            <a:off x="6705600" y="1143000"/>
            <a:ext cx="1447800" cy="1752600"/>
          </a:xfrm>
          <a:prstGeom prst="smileyFac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miley Face 7"/>
          <p:cNvSpPr/>
          <p:nvPr/>
        </p:nvSpPr>
        <p:spPr>
          <a:xfrm>
            <a:off x="4572000" y="4419600"/>
            <a:ext cx="1447800" cy="1752600"/>
          </a:xfrm>
          <a:prstGeom prst="smileyFac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miley Face 8"/>
          <p:cNvSpPr/>
          <p:nvPr/>
        </p:nvSpPr>
        <p:spPr>
          <a:xfrm>
            <a:off x="3048000" y="2890684"/>
            <a:ext cx="1447800" cy="1752600"/>
          </a:xfrm>
          <a:prstGeom prst="smileyFac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miley Face 9"/>
          <p:cNvSpPr/>
          <p:nvPr/>
        </p:nvSpPr>
        <p:spPr>
          <a:xfrm>
            <a:off x="990600" y="4267200"/>
            <a:ext cx="1447800" cy="1752600"/>
          </a:xfrm>
          <a:prstGeom prst="smileyFac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Maid with the Flaxen Hair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0800" y="1029928"/>
            <a:ext cx="1467465" cy="1467465"/>
          </a:xfrm>
          <a:prstGeom prst="rect">
            <a:avLst/>
          </a:prstGeom>
          <a:ln>
            <a:solidFill>
              <a:srgbClr val="C00000"/>
            </a:solidFill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1723819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I2DOt6RzRcU51QxdhNew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AGzTPKJNXuuOK4v20iPS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uhWvCQomImT50qU5y4Zn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ezdaKHeWyBnZyZ2cDqRSoa"/>
</p:tagLst>
</file>

<file path=ppt/theme/theme1.xml><?xml version="1.0" encoding="utf-8"?>
<a:theme xmlns:a="http://schemas.openxmlformats.org/drawingml/2006/main" name="Train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Training</Template>
  <TotalTime>0</TotalTime>
  <Words>248</Words>
  <Application>Microsoft Office PowerPoint</Application>
  <PresentationFormat>On-screen Show (4:3)</PresentationFormat>
  <Paragraphs>31</Paragraphs>
  <Slides>6</Slides>
  <Notes>3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Training</vt:lpstr>
      <vt:lpstr>Không gian sống</vt:lpstr>
      <vt:lpstr>Nhà ông ở bắc ninh hứng mưa nắng như ngoài trời</vt:lpstr>
      <vt:lpstr>PowerPoint Presentation</vt:lpstr>
      <vt:lpstr>Cây xanh tạo khoảng đệm làm giảm tiếng ồn,khói bụi, nắng hướng tây chiếu trực tiếp vào nhà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2017-11-14T06:45:21Z</dcterms:created>
  <dcterms:modified xsi:type="dcterms:W3CDTF">2017-11-21T07:18:48Z</dcterms:modified>
</cp:coreProperties>
</file>